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png" ContentType="image/pn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49338" y="9252407"/>
            <a:ext cx="194055" cy="1874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2468"/>
            <a:ext cx="6886575" cy="3585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175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Lecture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: </a:t>
            </a:r>
            <a:r>
              <a:rPr dirty="0" smtClean="0" sz="1400" spc="4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Bi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lar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Junc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 Tr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239395" marR="15875" indent="-227329">
              <a:lnSpc>
                <a:spcPct val="110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3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3335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(BJ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-ef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 (F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BJT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ear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sw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4.1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ar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J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unc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ion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Tra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or (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JT) S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ructure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2"/>
              </a:spcBef>
            </a:pPr>
            <a:endParaRPr sz="750"/>
          </a:p>
          <a:p>
            <a:pPr marL="239395" marR="1333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itte</a:t>
            </a:r>
            <a:r>
              <a:rPr dirty="0" smtClean="0" sz="1400" spc="5" b="1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base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ll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ct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2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pn</a:t>
            </a:r>
            <a:r>
              <a:rPr dirty="0" smtClean="0" sz="1400" spc="12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se-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ll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or</a:t>
            </a:r>
            <a:r>
              <a:rPr dirty="0" smtClean="0" sz="1400" spc="13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(B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3845" indent="-27178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8384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Curr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BJT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 el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erm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bip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two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8275" y="6898513"/>
            <a:ext cx="235712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sic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0">
                <a:latin typeface="Times New Roman"/>
                <a:cs typeface="Times New Roman"/>
              </a:rPr>
              <a:t>T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onstru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1217" y="9008059"/>
            <a:ext cx="40290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2: Standard B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0">
                <a:latin typeface="Times New Roman"/>
                <a:cs typeface="Times New Roman"/>
              </a:rPr>
              <a:t>T (bipolar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junction 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nsistor)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mbols.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472" y="4113276"/>
            <a:ext cx="7083552" cy="273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334767" y="7104888"/>
            <a:ext cx="2971800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330195" y="7100316"/>
            <a:ext cx="2980944" cy="1917192"/>
          </a:xfrm>
          <a:custGeom>
            <a:avLst/>
            <a:gdLst/>
            <a:ahLst/>
            <a:cxnLst/>
            <a:rect l="l" t="t" r="r" b="b"/>
            <a:pathLst>
              <a:path w="2980944" h="1917192">
                <a:moveTo>
                  <a:pt x="0" y="1917192"/>
                </a:moveTo>
                <a:lnTo>
                  <a:pt x="2980944" y="1917192"/>
                </a:lnTo>
                <a:lnTo>
                  <a:pt x="2980944" y="0"/>
                </a:lnTo>
                <a:lnTo>
                  <a:pt x="0" y="0"/>
                </a:lnTo>
                <a:lnTo>
                  <a:pt x="0" y="191719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831" y="6132576"/>
            <a:ext cx="6586728" cy="28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21162"/>
            <a:ext cx="6886575" cy="5708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>
              <a:lnSpc>
                <a:spcPct val="110700"/>
              </a:lnSpc>
            </a:pPr>
            <a:r>
              <a:rPr dirty="0" smtClean="0" sz="140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-var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ct val="111400"/>
              </a:lnSpc>
              <a:spcBef>
                <a:spcPts val="10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sz="1400" spc="-1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nd.</a:t>
            </a:r>
            <a:endParaRPr sz="1400">
              <a:latin typeface="Times New Roman"/>
              <a:cs typeface="Times New Roman"/>
            </a:endParaRPr>
          </a:p>
          <a:p>
            <a:pPr algn="just" marL="239395" marR="16510" indent="-227329">
              <a:lnSpc>
                <a:spcPts val="187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endParaRPr sz="1400">
              <a:latin typeface="Times New Roman"/>
              <a:cs typeface="Times New Roman"/>
            </a:endParaRPr>
          </a:p>
          <a:p>
            <a:pPr algn="just" marL="239395" marR="3942715">
              <a:lnSpc>
                <a:spcPct val="100000"/>
              </a:lnSpc>
              <a:spcBef>
                <a:spcPts val="110"/>
              </a:spcBef>
            </a:pP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 indent="-227329">
              <a:lnSpc>
                <a:spcPct val="1108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tal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-13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e),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endParaRPr sz="1400">
              <a:latin typeface="Times New Roman"/>
              <a:cs typeface="Times New Roman"/>
            </a:endParaRPr>
          </a:p>
          <a:p>
            <a:pPr algn="just" marL="239395" marR="17780" indent="-227329">
              <a:lnSpc>
                <a:spcPts val="187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ol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plifi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endParaRPr sz="1400">
              <a:latin typeface="Times New Roman"/>
              <a:cs typeface="Times New Roman"/>
            </a:endParaRPr>
          </a:p>
          <a:p>
            <a:pPr algn="just" lvl="1" marL="469900" marR="561975" indent="-229235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Beca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eq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algn="just" marL="239395" marR="13970" indent="-227329">
              <a:lnSpc>
                <a:spcPts val="188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15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BB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baseline="-16666" sz="1500" spc="-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4604" indent="-227329">
              <a:lnSpc>
                <a:spcPts val="187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ich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  an  ac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ts val="1850"/>
              </a:lnSpc>
              <a:spcBef>
                <a:spcPts val="5"/>
              </a:spcBef>
            </a:pP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15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4500" y="8914079"/>
            <a:ext cx="6886575" cy="5257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-5">
                <a:latin typeface="Times New Roman"/>
                <a:cs typeface="Times New Roman"/>
              </a:rPr>
              <a:t>5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sic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sistor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-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so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4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65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dc</a:t>
            </a:r>
            <a:r>
              <a:rPr dirty="0" smtClean="0" sz="1200" spc="-5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bias</a:t>
            </a:r>
            <a:r>
              <a:rPr dirty="0" smtClean="0" sz="1200" spc="-5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-4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rimposed.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algn="r" marR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4367" y="7063740"/>
            <a:ext cx="4207763" cy="251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6407"/>
            <a:ext cx="6885940" cy="3105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15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ac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72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0">
                <a:latin typeface="Times New Roman"/>
                <a:cs typeface="Times New Roman"/>
              </a:rPr>
              <a:t> 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R="10795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ac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R="762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the ac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volta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R="5715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ac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72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ac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marL="239395" marR="19685" indent="-227329">
              <a:lnSpc>
                <a:spcPts val="187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age</a:t>
            </a:r>
            <a:r>
              <a:rPr dirty="0" smtClean="0" sz="1400" spc="4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3907" y="3724275"/>
            <a:ext cx="56388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𝑉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4342" y="3588639"/>
            <a:ext cx="16002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3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7748" y="3930522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13327" y="3851783"/>
            <a:ext cx="174040" cy="0"/>
          </a:xfrm>
          <a:custGeom>
            <a:avLst/>
            <a:gdLst/>
            <a:ahLst/>
            <a:cxnLst/>
            <a:rect l="l" t="t" r="r" b="b"/>
            <a:pathLst>
              <a:path w="174040" h="0">
                <a:moveTo>
                  <a:pt x="0" y="0"/>
                </a:moveTo>
                <a:lnTo>
                  <a:pt x="17404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4500" y="4079366"/>
            <a:ext cx="3408679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Su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iel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7003" y="4558919"/>
            <a:ext cx="173736" cy="0"/>
          </a:xfrm>
          <a:custGeom>
            <a:avLst/>
            <a:gdLst/>
            <a:ahLst/>
            <a:cxnLst/>
            <a:rect l="l" t="t" r="r" b="b"/>
            <a:pathLst>
              <a:path w="173736" h="0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267583" y="4431410"/>
            <a:ext cx="92583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𝑉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𝐼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9542" y="4295775"/>
            <a:ext cx="78803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07034" algn="l"/>
              </a:tabLst>
            </a:pP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	</a:t>
            </a:r>
            <a:r>
              <a:rPr dirty="0" smtClean="0" sz="1400" spc="-1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1171" y="4637659"/>
            <a:ext cx="71501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87350" algn="l"/>
              </a:tabLst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𝑒𝑒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6725" y="4550283"/>
            <a:ext cx="1504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𝑟’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2640" y="4558919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 h="0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500" y="4784978"/>
            <a:ext cx="220218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erefore,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7750" y="5137277"/>
            <a:ext cx="61722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 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𝑟’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7523" y="5001386"/>
            <a:ext cx="21653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09442" y="5343525"/>
            <a:ext cx="9398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𝑒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57551" y="526453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194428" y="5137277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4500" y="5565581"/>
            <a:ext cx="6885940" cy="21856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1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th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than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algn="just" marL="12700" marR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4-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𝑒</a:t>
            </a:r>
            <a:r>
              <a:rPr dirty="0" smtClean="0" sz="1400" spc="-10">
                <a:latin typeface="Times New Roman"/>
                <a:cs typeface="Times New Roman"/>
              </a:rPr>
              <a:t>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algn="just" marL="12700" marR="670750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3"/>
              </a:spcBef>
            </a:pPr>
            <a:endParaRPr sz="1000"/>
          </a:p>
          <a:p>
            <a:pPr algn="ctr" marR="42862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1"/>
              </a:spcBef>
            </a:pPr>
            <a:endParaRPr sz="900"/>
          </a:p>
          <a:p>
            <a:pPr algn="just" marL="12700" marR="484759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00" y="7932673"/>
            <a:ext cx="61722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 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𝑟’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4224" y="806018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14196" y="7797038"/>
            <a:ext cx="945515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baseline="-41666" sz="2100" spc="0">
                <a:latin typeface="Cambria Math"/>
                <a:cs typeface="Cambria Math"/>
              </a:rPr>
              <a:t>=</a:t>
            </a:r>
            <a:r>
              <a:rPr dirty="0" smtClean="0" baseline="-41666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487680">
              <a:lnSpc>
                <a:spcPct val="100000"/>
              </a:lnSpc>
              <a:spcBef>
                <a:spcPts val="320"/>
              </a:spcBef>
            </a:pPr>
            <a:r>
              <a:rPr dirty="0" smtClean="0" sz="1400">
                <a:latin typeface="Cambria Math"/>
                <a:cs typeface="Cambria Math"/>
              </a:rPr>
              <a:t>50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6116" y="8138921"/>
            <a:ext cx="9398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𝑒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58138" y="8060182"/>
            <a:ext cx="486156" cy="0"/>
          </a:xfrm>
          <a:custGeom>
            <a:avLst/>
            <a:gdLst/>
            <a:ahLst/>
            <a:cxnLst/>
            <a:rect l="l" t="t" r="r" b="b"/>
            <a:pathLst>
              <a:path w="486156" h="0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881885" y="7932673"/>
            <a:ext cx="4064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500" y="8386826"/>
            <a:ext cx="2465070" cy="882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5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Cambria Math"/>
                <a:cs typeface="Cambria Math"/>
              </a:rPr>
              <a:t>ms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316" y="1804416"/>
            <a:ext cx="5658611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2468"/>
            <a:ext cx="6880225" cy="1265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4.5 The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JT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itch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saw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or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17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marR="12700" indent="-229235">
              <a:lnSpc>
                <a:spcPct val="109300"/>
              </a:lnSpc>
              <a:spcBef>
                <a:spcPts val="2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a sw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342642"/>
            <a:ext cx="1721485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65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-5">
                <a:latin typeface="Times New Roman"/>
                <a:cs typeface="Times New Roman"/>
              </a:rPr>
              <a:t>7</a:t>
            </a:r>
            <a:r>
              <a:rPr dirty="0" smtClean="0" sz="1200" spc="0">
                <a:latin typeface="Times New Roman"/>
                <a:cs typeface="Times New Roman"/>
              </a:rPr>
              <a:t>: 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witchi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id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024533"/>
            <a:ext cx="6885940" cy="746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Co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off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off,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2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0">
                <a:latin typeface="Times New Roman"/>
                <a:cs typeface="Times New Roman"/>
              </a:rPr>
              <a:t> no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cur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 an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sw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8126" y="4900803"/>
            <a:ext cx="126809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𝐜�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𝐟𝐟)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1025" y="4864227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5203479"/>
            <a:ext cx="6885940" cy="718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Co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16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15" b="1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17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ed</a:t>
            </a:r>
            <a:r>
              <a:rPr dirty="0" smtClean="0" sz="1400" spc="-9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it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9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</a:t>
            </a:r>
            <a:r>
              <a:rPr dirty="0" smtClean="0" sz="1400" spc="2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6122" y="6091301"/>
            <a:ext cx="65151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𝐚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0110" y="5948045"/>
            <a:ext cx="105791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7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𝐚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7686" y="6173596"/>
            <a:ext cx="1498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𝑹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2654" y="6260972"/>
            <a:ext cx="10033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32810" y="6182233"/>
            <a:ext cx="1040891" cy="0"/>
          </a:xfrm>
          <a:custGeom>
            <a:avLst/>
            <a:gdLst/>
            <a:ahLst/>
            <a:cxnLst/>
            <a:rect l="l" t="t" r="r" b="b"/>
            <a:pathLst>
              <a:path w="1040891" h="0">
                <a:moveTo>
                  <a:pt x="0" y="0"/>
                </a:moveTo>
                <a:lnTo>
                  <a:pt x="104089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23028" y="6054725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1576" y="6464772"/>
            <a:ext cx="6654165" cy="5334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8125" marR="12700" indent="-226060">
              <a:lnSpc>
                <a:spcPct val="122100"/>
              </a:lnSpc>
              <a:buFont typeface="Wingdings"/>
              <a:buChar char=""/>
              <a:tabLst>
                <a:tab pos="23812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04">
                <a:latin typeface="Cambria Math"/>
                <a:cs typeface="Cambria Math"/>
              </a:rPr>
              <a:t>E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sa</a:t>
            </a:r>
            <a:r>
              <a:rPr dirty="0" smtClean="0" baseline="-16666" sz="1500" spc="52">
                <a:latin typeface="Cambria Math"/>
                <a:cs typeface="Cambria Math"/>
              </a:rPr>
              <a:t>t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95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 s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66873" y="7168768"/>
            <a:ext cx="72009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𝑰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�𝐢</a:t>
            </a:r>
            <a:r>
              <a:rPr dirty="0" smtClean="0" sz="1000" spc="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9442" y="7025513"/>
            <a:ext cx="46228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𝐚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84119" y="7251065"/>
            <a:ext cx="1466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𝜷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04514" y="7338821"/>
            <a:ext cx="19177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22142" y="7259701"/>
            <a:ext cx="443483" cy="0"/>
          </a:xfrm>
          <a:custGeom>
            <a:avLst/>
            <a:gdLst/>
            <a:ahLst/>
            <a:cxnLst/>
            <a:rect l="l" t="t" r="r" b="b"/>
            <a:pathLst>
              <a:path w="443483" h="0">
                <a:moveTo>
                  <a:pt x="0" y="0"/>
                </a:moveTo>
                <a:lnTo>
                  <a:pt x="44348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401692" y="7132192"/>
            <a:ext cx="11671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</a:t>
            </a:r>
            <a:r>
              <a:rPr dirty="0" smtClean="0" sz="1400" spc="-15">
                <a:latin typeface="Cambria Math"/>
                <a:cs typeface="Cambria Math"/>
              </a:rPr>
              <a:t>o</a:t>
            </a:r>
            <a:r>
              <a:rPr dirty="0" smtClean="0" sz="1400" spc="0">
                <a:latin typeface="Cambria Math"/>
                <a:cs typeface="Cambria Math"/>
              </a:rPr>
              <a:t>n 4–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00" y="7487666"/>
            <a:ext cx="6885940" cy="1562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B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97">
                <a:latin typeface="Cambria Math"/>
                <a:cs typeface="Cambria Math"/>
              </a:rPr>
              <a:t>mi</a:t>
            </a:r>
            <a:r>
              <a:rPr dirty="0" smtClean="0" baseline="-16666" sz="1500" spc="112">
                <a:latin typeface="Cambria Math"/>
                <a:cs typeface="Cambria Math"/>
              </a:rPr>
              <a:t>n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7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4</a:t>
            </a:r>
            <a:r>
              <a:rPr dirty="0" smtClean="0" sz="1400" spc="5" b="1">
                <a:latin typeface="Times New Roman"/>
                <a:cs typeface="Times New Roman"/>
              </a:rPr>
              <a:t>–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(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18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I</a:t>
            </a:r>
            <a:r>
              <a:rPr dirty="0" smtClean="0" baseline="-16666" sz="1500" spc="97">
                <a:latin typeface="Cambria Math"/>
                <a:cs typeface="Cambria Math"/>
              </a:rPr>
              <a:t>N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sz="800"/>
          </a:p>
          <a:p>
            <a:pPr marL="1384300" marR="12700">
              <a:lnSpc>
                <a:spcPct val="112900"/>
              </a:lnSpc>
              <a:buFont typeface="Times New Roman"/>
              <a:buAutoNum type="alphaLcParenBoth" startAt="2"/>
              <a:tabLst>
                <a:tab pos="165100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04">
                <a:latin typeface="Cambria Math"/>
                <a:cs typeface="Cambria Math"/>
              </a:rPr>
              <a:t>E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sa</a:t>
            </a:r>
            <a:r>
              <a:rPr dirty="0" smtClean="0" baseline="-16666" sz="1500" spc="52">
                <a:latin typeface="Cambria Math"/>
                <a:cs typeface="Cambria Math"/>
              </a:rPr>
              <a:t>t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  <a:buFont typeface="Times New Roman"/>
              <a:buAutoNum type="alphaLcParenBoth" startAt="2"/>
            </a:pPr>
            <a:endParaRPr sz="1100"/>
          </a:p>
          <a:p>
            <a:pPr marL="1626870" indent="-242570">
              <a:lnSpc>
                <a:spcPct val="100000"/>
              </a:lnSpc>
              <a:buFont typeface="Times New Roman"/>
              <a:buAutoNum type="alphaLcParenBoth" startAt="2"/>
              <a:tabLst>
                <a:tab pos="162687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I</a:t>
            </a:r>
            <a:r>
              <a:rPr dirty="0" smtClean="0" baseline="-16666" sz="1500" spc="97">
                <a:latin typeface="Cambria Math"/>
                <a:cs typeface="Cambria Math"/>
              </a:rPr>
              <a:t>N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5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8303" y="371856"/>
            <a:ext cx="2639568" cy="2410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794759" y="7036307"/>
            <a:ext cx="2817876" cy="2663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778764"/>
            <a:ext cx="4589145" cy="1475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</a:t>
            </a:r>
            <a:r>
              <a:rPr dirty="0" smtClean="0" sz="1200" spc="10">
                <a:latin typeface="Times New Roman"/>
                <a:cs typeface="Times New Roman"/>
              </a:rPr>
              <a:t>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7"/>
              </a:spcBef>
            </a:pPr>
            <a:endParaRPr sz="750"/>
          </a:p>
          <a:p>
            <a:pPr marL="12700" marR="1449070">
              <a:lnSpc>
                <a:spcPct val="11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(</a:t>
            </a:r>
            <a:r>
              <a:rPr dirty="0" smtClean="0" sz="1400" spc="0" b="1">
                <a:latin typeface="Times New Roman"/>
                <a:cs typeface="Times New Roman"/>
              </a:rPr>
              <a:t>a)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I</a:t>
            </a:r>
            <a:r>
              <a:rPr dirty="0" smtClean="0" baseline="-16666" sz="1500" spc="97">
                <a:latin typeface="Cambria Math"/>
                <a:cs typeface="Cambria Math"/>
              </a:rPr>
              <a:t>N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toff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h)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2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(b)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04">
                <a:latin typeface="Cambria Math"/>
                <a:cs typeface="Cambria Math"/>
              </a:rPr>
              <a:t>E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sa</a:t>
            </a:r>
            <a:r>
              <a:rPr dirty="0" smtClean="0" baseline="-16666" sz="1500" spc="52">
                <a:latin typeface="Cambria Math"/>
                <a:cs typeface="Cambria Math"/>
              </a:rPr>
              <a:t>t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0 </a:t>
            </a:r>
            <a:r>
              <a:rPr dirty="0" smtClean="0" sz="1400" spc="-2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425445"/>
            <a:ext cx="64071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C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55">
                <a:latin typeface="Cambria Math"/>
                <a:cs typeface="Cambria Math"/>
              </a:rPr>
              <a:t>sa</a:t>
            </a:r>
            <a:r>
              <a:rPr dirty="0" smtClean="0" sz="1000" spc="50">
                <a:latin typeface="Cambria Math"/>
                <a:cs typeface="Cambria Math"/>
              </a:rPr>
              <a:t>t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4602" y="2507742"/>
            <a:ext cx="1390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0444" y="2516377"/>
            <a:ext cx="1010411" cy="0"/>
          </a:xfrm>
          <a:custGeom>
            <a:avLst/>
            <a:gdLst/>
            <a:ahLst/>
            <a:cxnLst/>
            <a:rect l="l" t="t" r="r" b="b"/>
            <a:pathLst>
              <a:path w="1010412" h="0">
                <a:moveTo>
                  <a:pt x="0" y="0"/>
                </a:moveTo>
                <a:lnTo>
                  <a:pt x="101041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07744" y="2289809"/>
            <a:ext cx="151320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254125" algn="l"/>
              </a:tabLst>
            </a:pPr>
            <a:r>
              <a:rPr dirty="0" smtClean="0" baseline="13888" sz="2100" spc="-292">
                <a:latin typeface="Cambria Math"/>
                <a:cs typeface="Cambria Math"/>
              </a:rPr>
              <a:t>�</a:t>
            </a:r>
            <a:r>
              <a:rPr dirty="0" smtClean="0" baseline="2777" sz="1500" spc="82">
                <a:latin typeface="Cambria Math"/>
                <a:cs typeface="Cambria Math"/>
              </a:rPr>
              <a:t>C</a:t>
            </a:r>
            <a:r>
              <a:rPr dirty="0" smtClean="0" baseline="2777" sz="1500" spc="89">
                <a:latin typeface="Cambria Math"/>
                <a:cs typeface="Cambria Math"/>
              </a:rPr>
              <a:t>C</a:t>
            </a:r>
            <a:r>
              <a:rPr dirty="0" smtClean="0" baseline="2777" sz="1500" spc="89">
                <a:latin typeface="Cambria Math"/>
                <a:cs typeface="Cambria Math"/>
              </a:rPr>
              <a:t> </a:t>
            </a:r>
            <a:r>
              <a:rPr dirty="0" smtClean="0" baseline="2777" sz="1500" spc="-89">
                <a:latin typeface="Cambria Math"/>
                <a:cs typeface="Cambria Math"/>
              </a:rPr>
              <a:t> </a:t>
            </a:r>
            <a:r>
              <a:rPr dirty="0" smtClean="0" baseline="13888" sz="2100" spc="0">
                <a:latin typeface="Cambria Math"/>
                <a:cs typeface="Cambria Math"/>
              </a:rPr>
              <a:t>−</a:t>
            </a:r>
            <a:r>
              <a:rPr dirty="0" smtClean="0" baseline="13888" sz="2100" spc="-7">
                <a:latin typeface="Cambria Math"/>
                <a:cs typeface="Cambria Math"/>
              </a:rPr>
              <a:t> </a:t>
            </a:r>
            <a:r>
              <a:rPr dirty="0" smtClean="0" baseline="13888" sz="2100" spc="-292">
                <a:latin typeface="Cambria Math"/>
                <a:cs typeface="Cambria Math"/>
              </a:rPr>
              <a:t>�</a:t>
            </a:r>
            <a:r>
              <a:rPr dirty="0" smtClean="0" baseline="2777" sz="1500" spc="82">
                <a:latin typeface="Cambria Math"/>
                <a:cs typeface="Cambria Math"/>
              </a:rPr>
              <a:t>C</a:t>
            </a:r>
            <a:r>
              <a:rPr dirty="0" smtClean="0" baseline="2777" sz="1500" spc="120">
                <a:latin typeface="Cambria Math"/>
                <a:cs typeface="Cambria Math"/>
              </a:rPr>
              <a:t>E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baseline="2777" sz="1500" spc="82">
                <a:latin typeface="Cambria Math"/>
                <a:cs typeface="Cambria Math"/>
              </a:rPr>
              <a:t>sa</a:t>
            </a:r>
            <a:r>
              <a:rPr dirty="0" smtClean="0" baseline="2777" sz="1500" spc="67">
                <a:latin typeface="Cambria Math"/>
                <a:cs typeface="Cambria Math"/>
              </a:rPr>
              <a:t>t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	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CC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5854" y="2595118"/>
            <a:ext cx="969644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76935" algn="l"/>
              </a:tabLst>
            </a:pPr>
            <a:r>
              <a:rPr dirty="0" smtClean="0" sz="1000" spc="60">
                <a:latin typeface="Cambria Math"/>
                <a:cs typeface="Cambria Math"/>
              </a:rPr>
              <a:t>C</a:t>
            </a:r>
            <a:r>
              <a:rPr dirty="0" smtClean="0" sz="1000" spc="60">
                <a:latin typeface="Cambria Math"/>
                <a:cs typeface="Cambria Math"/>
              </a:rPr>
              <a:t>	</a:t>
            </a:r>
            <a:r>
              <a:rPr dirty="0" smtClean="0" sz="1000" spc="60">
                <a:latin typeface="Cambria Math"/>
                <a:cs typeface="Cambria Math"/>
              </a:rPr>
              <a:t>C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2454" y="2516377"/>
            <a:ext cx="254812" cy="0"/>
          </a:xfrm>
          <a:custGeom>
            <a:avLst/>
            <a:gdLst/>
            <a:ahLst/>
            <a:cxnLst/>
            <a:rect l="l" t="t" r="r" b="b"/>
            <a:pathLst>
              <a:path w="254812" h="0">
                <a:moveTo>
                  <a:pt x="0" y="0"/>
                </a:moveTo>
                <a:lnTo>
                  <a:pt x="2548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66873" y="2388869"/>
            <a:ext cx="190881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  </a:t>
            </a:r>
            <a:r>
              <a:rPr dirty="0" smtClean="0" baseline="-37698" sz="2100">
                <a:latin typeface="Cambria Math"/>
                <a:cs typeface="Cambria Math"/>
              </a:rPr>
              <a:t>𝑅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1.0</a:t>
            </a:r>
            <a:r>
              <a:rPr dirty="0" smtClean="0" baseline="-37698" sz="2100" spc="7">
                <a:latin typeface="Cambria Math"/>
                <a:cs typeface="Cambria Math"/>
              </a:rPr>
              <a:t> </a:t>
            </a:r>
            <a:r>
              <a:rPr dirty="0" smtClean="0" baseline="-37698" sz="2100" spc="-7">
                <a:latin typeface="Cambria Math"/>
                <a:cs typeface="Cambria Math"/>
              </a:rPr>
              <a:t>k</a:t>
            </a:r>
            <a:r>
              <a:rPr dirty="0" smtClean="0" baseline="-37698" sz="2100" spc="0">
                <a:latin typeface="Cambria Math"/>
                <a:cs typeface="Cambria Math"/>
              </a:rPr>
              <a:t>Ω</a:t>
            </a:r>
            <a:r>
              <a:rPr dirty="0" smtClean="0" baseline="-37698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7919" y="2253233"/>
            <a:ext cx="3708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48991" y="2516377"/>
            <a:ext cx="486156" cy="0"/>
          </a:xfrm>
          <a:custGeom>
            <a:avLst/>
            <a:gdLst/>
            <a:ahLst/>
            <a:cxnLst/>
            <a:rect l="l" t="t" r="r" b="b"/>
            <a:pathLst>
              <a:path w="486155" h="0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4500" y="2900933"/>
            <a:ext cx="70358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B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65">
                <a:latin typeface="Cambria Math"/>
                <a:cs typeface="Cambria Math"/>
              </a:rPr>
              <a:t>min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1752" y="2757678"/>
            <a:ext cx="448309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C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55">
                <a:latin typeface="Cambria Math"/>
                <a:cs typeface="Cambria Math"/>
              </a:rPr>
              <a:t>sa</a:t>
            </a:r>
            <a:r>
              <a:rPr dirty="0" smtClean="0" sz="1000" spc="35">
                <a:latin typeface="Cambria Math"/>
                <a:cs typeface="Cambria Math"/>
              </a:rPr>
              <a:t>t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7952" y="2983230"/>
            <a:ext cx="1339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5438" y="3070986"/>
            <a:ext cx="19812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0">
                <a:latin typeface="Cambria Math"/>
                <a:cs typeface="Cambria Math"/>
              </a:rPr>
              <a:t>DC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84452" y="2991866"/>
            <a:ext cx="431291" cy="0"/>
          </a:xfrm>
          <a:custGeom>
            <a:avLst/>
            <a:gdLst/>
            <a:ahLst/>
            <a:cxnLst/>
            <a:rect l="l" t="t" r="r" b="b"/>
            <a:pathLst>
              <a:path w="431291" h="0">
                <a:moveTo>
                  <a:pt x="0" y="0"/>
                </a:moveTo>
                <a:lnTo>
                  <a:pt x="43129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847342" y="2991866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 h="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651761" y="2864357"/>
            <a:ext cx="13804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39140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4642" y="2728721"/>
            <a:ext cx="5219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701" y="2983230"/>
            <a:ext cx="3225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200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500" y="3192490"/>
            <a:ext cx="6885940" cy="181228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2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algn="just" marL="12700" marR="205295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(c)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vol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200152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8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42">
                <a:latin typeface="Cambria Math"/>
                <a:cs typeface="Cambria Math"/>
              </a:rPr>
              <a:t>B</a:t>
            </a:r>
            <a:r>
              <a:rPr dirty="0" smtClean="0" baseline="-34722" sz="1200" spc="142">
                <a:latin typeface="Cambria Math"/>
                <a:cs typeface="Cambria Math"/>
              </a:rPr>
              <a:t>  </a:t>
            </a:r>
            <a:r>
              <a:rPr dirty="0" smtClean="0" baseline="-34722" sz="12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I</a:t>
            </a:r>
            <a:r>
              <a:rPr dirty="0" smtClean="0" baseline="-16666" sz="1500" spc="97">
                <a:latin typeface="Cambria Math"/>
                <a:cs typeface="Cambria Math"/>
              </a:rPr>
              <a:t>N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just" marL="12700" marR="13970">
              <a:lnSpc>
                <a:spcPct val="1114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Cal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value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50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r>
              <a:rPr dirty="0" smtClean="0" sz="14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law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48254" y="5172328"/>
            <a:ext cx="892175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𝑅</a:t>
            </a:r>
            <a:r>
              <a:rPr dirty="0" smtClean="0" sz="1000" spc="65">
                <a:latin typeface="Cambria Math"/>
                <a:cs typeface="Cambria Math"/>
              </a:rPr>
              <a:t>B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70">
                <a:latin typeface="Cambria Math"/>
                <a:cs typeface="Cambria Math"/>
              </a:rPr>
              <a:t>ma</a:t>
            </a:r>
            <a:r>
              <a:rPr dirty="0" smtClean="0" sz="1000" spc="55">
                <a:latin typeface="Cambria Math"/>
                <a:cs typeface="Cambria Math"/>
              </a:rPr>
              <a:t>x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𝐼</a:t>
            </a:r>
            <a:endParaRPr baseline="-25793" sz="21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64178" y="4993766"/>
            <a:ext cx="274320" cy="272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R</a:t>
            </a:r>
            <a:r>
              <a:rPr dirty="0" smtClean="0" baseline="-34722" sz="1200" spc="142">
                <a:latin typeface="Cambria Math"/>
                <a:cs typeface="Cambria Math"/>
              </a:rPr>
              <a:t>B</a:t>
            </a:r>
            <a:endParaRPr baseline="-34722" sz="12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03219" y="5342001"/>
            <a:ext cx="457834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80">
                <a:latin typeface="Cambria Math"/>
                <a:cs typeface="Cambria Math"/>
              </a:rPr>
              <a:t>B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65">
                <a:latin typeface="Cambria Math"/>
                <a:cs typeface="Cambria Math"/>
              </a:rPr>
              <a:t>mi</a:t>
            </a:r>
            <a:r>
              <a:rPr dirty="0" smtClean="0" sz="1000" spc="75">
                <a:latin typeface="Cambria Math"/>
                <a:cs typeface="Cambria Math"/>
              </a:rPr>
              <a:t>n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59530" y="5263007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 h="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892422" y="4999863"/>
            <a:ext cx="1334135" cy="479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3675">
              <a:lnSpc>
                <a:spcPts val="1505"/>
              </a:lnSpc>
              <a:tabLst>
                <a:tab pos="637540" algn="l"/>
              </a:tabLst>
            </a:pPr>
            <a:r>
              <a:rPr dirty="0" smtClean="0" sz="1400" u="heavy">
                <a:latin typeface="Cambria Math"/>
                <a:cs typeface="Cambria Math"/>
              </a:rPr>
              <a:t> </a:t>
            </a:r>
            <a:r>
              <a:rPr dirty="0" smtClean="0" sz="1400" spc="-55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4</a:t>
            </a:r>
            <a:r>
              <a:rPr dirty="0" smtClean="0" sz="1400" spc="0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.</a:t>
            </a:r>
            <a:r>
              <a:rPr dirty="0" smtClean="0" sz="1400" spc="0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3</a:t>
            </a:r>
            <a:r>
              <a:rPr dirty="0" smtClean="0" sz="1400" spc="0" u="heavy">
                <a:latin typeface="Cambria Math"/>
                <a:cs typeface="Cambria Math"/>
              </a:rPr>
              <a:t> </a:t>
            </a:r>
            <a:r>
              <a:rPr dirty="0" smtClean="0" sz="1400" spc="5" u="heavy">
                <a:latin typeface="Cambria Math"/>
                <a:cs typeface="Cambria Math"/>
              </a:rPr>
              <a:t> </a:t>
            </a:r>
            <a:r>
              <a:rPr dirty="0" smtClean="0" sz="1400" spc="0" u="heavy">
                <a:latin typeface="Cambria Math"/>
                <a:cs typeface="Cambria Math"/>
              </a:rPr>
              <a:t>V</a:t>
            </a:r>
            <a:r>
              <a:rPr dirty="0" smtClean="0" sz="1400" spc="0" u="heavy">
                <a:latin typeface="Cambria Math"/>
                <a:cs typeface="Cambria Math"/>
              </a:rPr>
              <a:t> 	</a:t>
            </a:r>
            <a:endParaRPr sz="1400">
              <a:latin typeface="Cambria Math"/>
              <a:cs typeface="Cambria Math"/>
            </a:endParaRPr>
          </a:p>
          <a:p>
            <a:pPr marL="193675" marR="12700" indent="-181610">
              <a:lnSpc>
                <a:spcPct val="55800"/>
              </a:lnSpc>
              <a:spcBef>
                <a:spcPts val="305"/>
              </a:spcBef>
              <a:tabLst>
                <a:tab pos="687705" algn="l"/>
              </a:tabLst>
            </a:pPr>
            <a:r>
              <a:rPr dirty="0" smtClean="0" sz="1400">
                <a:latin typeface="Cambria Math"/>
                <a:cs typeface="Cambria Math"/>
              </a:rPr>
              <a:t>=	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 50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μA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500" y="5594477"/>
            <a:ext cx="6884670" cy="1655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ple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ppli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S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tc</a:t>
            </a:r>
            <a:r>
              <a:rPr dirty="0" smtClean="0" sz="1400" spc="30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square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2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ht.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1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4500" y="8037321"/>
            <a:ext cx="381698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-5">
                <a:latin typeface="Times New Roman"/>
                <a:cs typeface="Times New Roman"/>
              </a:rPr>
              <a:t>9</a:t>
            </a:r>
            <a:r>
              <a:rPr dirty="0" smtClean="0" sz="1200" spc="0">
                <a:latin typeface="Times New Roman"/>
                <a:cs typeface="Times New Roman"/>
              </a:rPr>
              <a:t>: A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 us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to switch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ED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on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f.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0" y="6339840"/>
            <a:ext cx="5711951" cy="1691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98391" y="8036052"/>
            <a:ext cx="2264664" cy="1691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8114"/>
            <a:ext cx="6886575" cy="1458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7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vel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30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uare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sary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20">
                <a:latin typeface="Cambria Math"/>
                <a:cs typeface="Cambria Math"/>
              </a:rPr>
              <a:t>E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75">
                <a:latin typeface="Cambria Math"/>
                <a:cs typeface="Cambria Math"/>
              </a:rPr>
              <a:t>sat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0.3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=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=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L</a:t>
            </a:r>
            <a:r>
              <a:rPr dirty="0" smtClean="0" baseline="-16666" sz="1500" spc="89">
                <a:latin typeface="Cambria Math"/>
                <a:cs typeface="Cambria Math"/>
              </a:rPr>
              <a:t>ED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6249035">
              <a:lnSpc>
                <a:spcPct val="100000"/>
              </a:lnSpc>
              <a:spcBef>
                <a:spcPts val="40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7838" y="2042921"/>
            <a:ext cx="64071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C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55">
                <a:latin typeface="Cambria Math"/>
                <a:cs typeface="Cambria Math"/>
              </a:rPr>
              <a:t>sa</a:t>
            </a:r>
            <a:r>
              <a:rPr dirty="0" smtClean="0" sz="1000" spc="35">
                <a:latin typeface="Cambria Math"/>
                <a:cs typeface="Cambria Math"/>
              </a:rPr>
              <a:t>t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0777" y="1899666"/>
            <a:ext cx="158559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C</a:t>
            </a:r>
            <a:r>
              <a:rPr dirty="0" smtClean="0" sz="1000" spc="60">
                <a:latin typeface="Cambria Math"/>
                <a:cs typeface="Cambria Math"/>
              </a:rPr>
              <a:t>C</a:t>
            </a:r>
            <a:r>
              <a:rPr dirty="0" smtClean="0" sz="1000" spc="60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15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45">
                <a:latin typeface="Cambria Math"/>
                <a:cs typeface="Cambria Math"/>
              </a:rPr>
              <a:t>L</a:t>
            </a:r>
            <a:r>
              <a:rPr dirty="0" smtClean="0" sz="1000" spc="60">
                <a:latin typeface="Cambria Math"/>
                <a:cs typeface="Cambria Math"/>
              </a:rPr>
              <a:t>ED</a:t>
            </a:r>
            <a:r>
              <a:rPr dirty="0" smtClean="0" sz="1000" spc="60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C</a:t>
            </a:r>
            <a:r>
              <a:rPr dirty="0" smtClean="0" sz="1000" spc="70">
                <a:latin typeface="Cambria Math"/>
                <a:cs typeface="Cambria Math"/>
              </a:rPr>
              <a:t>E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55">
                <a:latin typeface="Cambria Math"/>
                <a:cs typeface="Cambria Math"/>
              </a:rPr>
              <a:t>sa</a:t>
            </a:r>
            <a:r>
              <a:rPr dirty="0" smtClean="0" sz="1000" spc="35">
                <a:latin typeface="Cambria Math"/>
                <a:cs typeface="Cambria Math"/>
              </a:rPr>
              <a:t>t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6958" y="2125218"/>
            <a:ext cx="1390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8210" y="2212593"/>
            <a:ext cx="10541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0">
                <a:latin typeface="Cambria Math"/>
                <a:cs typeface="Cambria Math"/>
              </a:rPr>
              <a:t>C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73477" y="2133854"/>
            <a:ext cx="1566926" cy="0"/>
          </a:xfrm>
          <a:custGeom>
            <a:avLst/>
            <a:gdLst/>
            <a:ahLst/>
            <a:cxnLst/>
            <a:rect l="l" t="t" r="r" b="b"/>
            <a:pathLst>
              <a:path w="1566926" h="0">
                <a:moveTo>
                  <a:pt x="0" y="0"/>
                </a:moveTo>
                <a:lnTo>
                  <a:pt x="156692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78122" y="2006345"/>
            <a:ext cx="24993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671955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1003" y="1870709"/>
            <a:ext cx="14547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7413" y="2125218"/>
            <a:ext cx="4819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220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73703" y="2133854"/>
            <a:ext cx="1428241" cy="0"/>
          </a:xfrm>
          <a:custGeom>
            <a:avLst/>
            <a:gdLst/>
            <a:ahLst/>
            <a:cxnLst/>
            <a:rect l="l" t="t" r="r" b="b"/>
            <a:pathLst>
              <a:path w="1428241" h="0">
                <a:moveTo>
                  <a:pt x="0" y="0"/>
                </a:moveTo>
                <a:lnTo>
                  <a:pt x="142824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76626" y="2518409"/>
            <a:ext cx="70421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80">
                <a:latin typeface="Cambria Math"/>
                <a:cs typeface="Cambria Math"/>
              </a:rPr>
              <a:t>B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65">
                <a:latin typeface="Cambria Math"/>
                <a:cs typeface="Cambria Math"/>
              </a:rPr>
              <a:t>mi</a:t>
            </a:r>
            <a:r>
              <a:rPr dirty="0" smtClean="0" sz="1000" spc="75">
                <a:latin typeface="Cambria Math"/>
                <a:cs typeface="Cambria Math"/>
              </a:rPr>
              <a:t>n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3575" y="2375154"/>
            <a:ext cx="45021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C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55">
                <a:latin typeface="Cambria Math"/>
                <a:cs typeface="Cambria Math"/>
              </a:rPr>
              <a:t>sa</a:t>
            </a:r>
            <a:r>
              <a:rPr dirty="0" smtClean="0" sz="1000" spc="35">
                <a:latin typeface="Cambria Math"/>
                <a:cs typeface="Cambria Math"/>
              </a:rPr>
              <a:t>t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1298" y="2600706"/>
            <a:ext cx="1339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8834" y="2688081"/>
            <a:ext cx="19812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0">
                <a:latin typeface="Cambria Math"/>
                <a:cs typeface="Cambria Math"/>
              </a:rPr>
              <a:t>DC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6275" y="2609342"/>
            <a:ext cx="431291" cy="0"/>
          </a:xfrm>
          <a:custGeom>
            <a:avLst/>
            <a:gdLst/>
            <a:ahLst/>
            <a:cxnLst/>
            <a:rect l="l" t="t" r="r" b="b"/>
            <a:pathLst>
              <a:path w="431291" h="0">
                <a:moveTo>
                  <a:pt x="0" y="0"/>
                </a:moveTo>
                <a:lnTo>
                  <a:pt x="43129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879215" y="2609342"/>
            <a:ext cx="629716" cy="0"/>
          </a:xfrm>
          <a:custGeom>
            <a:avLst/>
            <a:gdLst/>
            <a:ahLst/>
            <a:cxnLst/>
            <a:rect l="l" t="t" r="r" b="b"/>
            <a:pathLst>
              <a:path w="629716" h="0">
                <a:moveTo>
                  <a:pt x="0" y="0"/>
                </a:moveTo>
                <a:lnTo>
                  <a:pt x="6297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685159" y="2481833"/>
            <a:ext cx="161353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73760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646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6515" y="2346197"/>
            <a:ext cx="6578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32.3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3177" y="2600706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50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500" y="2789377"/>
            <a:ext cx="6881495" cy="563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3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97">
                <a:latin typeface="Cambria Math"/>
                <a:cs typeface="Cambria Math"/>
              </a:rPr>
              <a:t>mi</a:t>
            </a:r>
            <a:r>
              <a:rPr dirty="0" smtClean="0" baseline="-16666" sz="1500" spc="89">
                <a:latin typeface="Cambria Math"/>
                <a:cs typeface="Cambria Math"/>
              </a:rPr>
              <a:t>n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×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646𝜇A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law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6542" y="3459098"/>
            <a:ext cx="84645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 </a:t>
            </a:r>
            <a:r>
              <a:rPr dirty="0" smtClean="0" sz="1400" spc="-2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𝑅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9067" y="3317367"/>
            <a:ext cx="268605" cy="272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42">
                <a:latin typeface="Cambria Math"/>
                <a:cs typeface="Cambria Math"/>
              </a:rPr>
              <a:t>B</a:t>
            </a:r>
            <a:endParaRPr baseline="-34722" sz="120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61767" y="3586607"/>
            <a:ext cx="256031" cy="0"/>
          </a:xfrm>
          <a:custGeom>
            <a:avLst/>
            <a:gdLst/>
            <a:ahLst/>
            <a:cxnLst/>
            <a:rect l="l" t="t" r="r" b="b"/>
            <a:pathLst>
              <a:path w="256031" h="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086226" y="3665346"/>
            <a:ext cx="820419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20725" algn="l"/>
              </a:tabLst>
            </a:pPr>
            <a:r>
              <a:rPr dirty="0" smtClean="0" sz="1000" spc="65">
                <a:latin typeface="Cambria Math"/>
                <a:cs typeface="Cambria Math"/>
              </a:rPr>
              <a:t>B</a:t>
            </a:r>
            <a:r>
              <a:rPr dirty="0" smtClean="0" sz="1000" spc="65">
                <a:latin typeface="Cambria Math"/>
                <a:cs typeface="Cambria Math"/>
              </a:rPr>
              <a:t>	</a:t>
            </a:r>
            <a:r>
              <a:rPr dirty="0" smtClean="0" sz="1000" spc="65">
                <a:latin typeface="Cambria Math"/>
                <a:cs typeface="Cambria Math"/>
              </a:rPr>
              <a:t>B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35222" y="3360039"/>
            <a:ext cx="71818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3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47922" y="3586607"/>
            <a:ext cx="699820" cy="0"/>
          </a:xfrm>
          <a:custGeom>
            <a:avLst/>
            <a:gdLst/>
            <a:ahLst/>
            <a:cxnLst/>
            <a:rect l="l" t="t" r="r" b="b"/>
            <a:pathLst>
              <a:path w="699820" h="0">
                <a:moveTo>
                  <a:pt x="0" y="0"/>
                </a:moveTo>
                <a:lnTo>
                  <a:pt x="69982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683634" y="3577971"/>
            <a:ext cx="13817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𝑅3.3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k 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3760" y="3459098"/>
            <a:ext cx="1587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66640" y="3323463"/>
            <a:ext cx="84328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79340" y="3586607"/>
            <a:ext cx="815339" cy="0"/>
          </a:xfrm>
          <a:custGeom>
            <a:avLst/>
            <a:gdLst/>
            <a:ahLst/>
            <a:cxnLst/>
            <a:rect l="l" t="t" r="r" b="b"/>
            <a:pathLst>
              <a:path w="815339" h="0">
                <a:moveTo>
                  <a:pt x="0" y="0"/>
                </a:moveTo>
                <a:lnTo>
                  <a:pt x="81533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44500" y="3814190"/>
            <a:ext cx="6883400" cy="1892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905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97">
                <a:latin typeface="Cambria Math"/>
                <a:cs typeface="Cambria Math"/>
              </a:rPr>
              <a:t>mi</a:t>
            </a:r>
            <a:r>
              <a:rPr dirty="0" smtClean="0" baseline="-16666" sz="1500" spc="89">
                <a:latin typeface="Cambria Math"/>
                <a:cs typeface="Cambria Math"/>
              </a:rPr>
              <a:t>n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 (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k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algn="ctr" marL="3810">
              <a:lnSpc>
                <a:spcPct val="100000"/>
              </a:lnSpc>
              <a:spcBef>
                <a:spcPts val="36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k 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-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4.96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4.6 The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ot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st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239395" marR="13335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ffect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conve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l.</a:t>
            </a:r>
            <a:endParaRPr sz="1400">
              <a:latin typeface="Times New Roman"/>
              <a:cs typeface="Times New Roman"/>
            </a:endParaRPr>
          </a:p>
          <a:p>
            <a:pPr lvl="1" marL="465455" indent="-226060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𝜆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72054" y="5696584"/>
            <a:ext cx="899794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𝝀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38040" y="5696584"/>
            <a:ext cx="11658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</a:t>
            </a:r>
            <a:r>
              <a:rPr dirty="0" smtClean="0" sz="1400" spc="-20">
                <a:latin typeface="Cambria Math"/>
                <a:cs typeface="Cambria Math"/>
              </a:rPr>
              <a:t>q</a:t>
            </a:r>
            <a:r>
              <a:rPr dirty="0" smtClean="0" sz="1400" spc="0">
                <a:latin typeface="Cambria Math"/>
                <a:cs typeface="Cambria Math"/>
              </a:rPr>
              <a:t>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3100" y="6012053"/>
            <a:ext cx="6534150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9235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phototra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a 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a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elay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4500" y="6945757"/>
            <a:ext cx="986790" cy="3949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0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mtClean="0" sz="1200">
                <a:latin typeface="Times New Roman"/>
                <a:cs typeface="Times New Roman"/>
              </a:rPr>
              <a:t>Phototr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4500" y="8720022"/>
            <a:ext cx="29616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1</a:t>
            </a:r>
            <a:r>
              <a:rPr dirty="0" smtClean="0" sz="1200" spc="0">
                <a:latin typeface="Times New Roman"/>
                <a:cs typeface="Times New Roman"/>
              </a:rPr>
              <a:t>: </a:t>
            </a:r>
            <a:r>
              <a:rPr dirty="0" smtClean="0" sz="1200" spc="20">
                <a:latin typeface="Times New Roman"/>
                <a:cs typeface="Times New Roman"/>
              </a:rPr>
              <a:t>T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hototr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 stru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tur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19607"/>
            <a:ext cx="6882765" cy="2362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397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Opto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ou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op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oc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upl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  <a:p>
            <a:pPr lvl="1" marL="469900" marR="12700" indent="-229235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D-</a:t>
            </a:r>
            <a:r>
              <a:rPr dirty="0" smtClean="0" sz="1400" spc="5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841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pati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marR="13970" indent="-229235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3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lvl="1" marL="469900" marR="12700" indent="-229235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also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noisy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0">
                <a:latin typeface="Times New Roman"/>
                <a:cs typeface="Times New Roman"/>
              </a:rPr>
              <a:t> 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otor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4394327"/>
            <a:ext cx="6885940" cy="2497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81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22: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sic op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ouple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4.7 T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or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ac</a:t>
            </a:r>
            <a:r>
              <a:rPr dirty="0" smtClean="0" sz="1400" spc="-25" b="1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ag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are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etal,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cera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ic.</a:t>
            </a:r>
            <a:endParaRPr sz="1400">
              <a:latin typeface="Times New Roman"/>
              <a:cs typeface="Times New Roman"/>
            </a:endParaRPr>
          </a:p>
          <a:p>
            <a:pPr marL="239395" marR="17780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ally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ify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olar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ors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 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75"/>
              </a:spcBef>
            </a:pPr>
            <a:r>
              <a:rPr dirty="0" smtClean="0" sz="140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cat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 has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p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t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ene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5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-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se</a:t>
            </a:r>
            <a:r>
              <a:rPr dirty="0" smtClean="0" sz="1400" spc="-10" b="1" i="1">
                <a:latin typeface="Times New Roman"/>
                <a:cs typeface="Times New Roman"/>
              </a:rPr>
              <a:t>/</a:t>
            </a:r>
            <a:r>
              <a:rPr dirty="0" smtClean="0" sz="1400" spc="-3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-</a:t>
            </a:r>
            <a:r>
              <a:rPr dirty="0" smtClean="0" sz="1400" spc="-1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ig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3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iu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etal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239395" marR="13335">
              <a:lnSpc>
                <a:spcPts val="1839"/>
              </a:lnSpc>
              <a:spcBef>
                <a:spcPts val="5"/>
              </a:spcBef>
            </a:pPr>
            <a:r>
              <a:rPr dirty="0" smtClean="0" sz="140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044" y="8628633"/>
            <a:ext cx="6561455" cy="387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124835" marR="12700" indent="-3112770">
              <a:lnSpc>
                <a:spcPct val="1024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23: Plastic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 met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c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2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purp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/sm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transistors. Pin con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ns m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5">
                <a:latin typeface="Times New Roman"/>
                <a:cs typeface="Times New Roman"/>
              </a:rPr>
              <a:t>r</a:t>
            </a:r>
            <a:r>
              <a:rPr dirty="0" smtClean="0" sz="1200" spc="-25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6547" y="2805683"/>
            <a:ext cx="5323332" cy="1583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45947" y="7025640"/>
            <a:ext cx="7071359" cy="155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5309615"/>
            <a:ext cx="5655563" cy="3960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419607"/>
            <a:ext cx="6657975" cy="9512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9235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IP)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ose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pical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ify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3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0">
                <a:latin typeface="Times New Roman"/>
                <a:cs typeface="Times New Roman"/>
              </a:rPr>
              <a:t> 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565271"/>
            <a:ext cx="6884034" cy="1925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68465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24: E</a:t>
            </a:r>
            <a:r>
              <a:rPr dirty="0" smtClean="0" sz="1200" spc="5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multiple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 pa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239395" marR="1778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ower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rs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lvl="1" marL="469900" marR="12700" indent="-229235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dr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tab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(e)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inside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841880"/>
            <a:ext cx="1574165" cy="886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593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25: 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 of p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t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0">
                <a:latin typeface="Times New Roman"/>
                <a:cs typeface="Times New Roman"/>
              </a:rPr>
              <a:t> 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2231" y="1467611"/>
            <a:ext cx="7117080" cy="2048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19607"/>
            <a:ext cx="6886575" cy="9512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778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RF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rs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mo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appl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lvl="1" marL="469900" marR="12700" indent="-229235">
              <a:lnSpc>
                <a:spcPct val="109300"/>
              </a:lnSpc>
              <a:spcBef>
                <a:spcPts val="2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heir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ize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7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ex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4222" y="3321431"/>
            <a:ext cx="32042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26: E</a:t>
            </a:r>
            <a:r>
              <a:rPr dirty="0" smtClean="0" sz="1200" spc="5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RF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 pa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75" y="1552955"/>
            <a:ext cx="6998208" cy="170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31" y="5140452"/>
            <a:ext cx="6981444" cy="277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2468"/>
            <a:ext cx="6887845" cy="177418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4.2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ic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JT O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algn="just"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2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10" i="1">
                <a:latin typeface="Times New Roman"/>
                <a:cs typeface="Times New Roman"/>
              </a:rPr>
              <a:t>d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0" i="1">
                <a:latin typeface="Times New Roman"/>
                <a:cs typeface="Times New Roman"/>
              </a:rPr>
              <a:t>rev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se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4604" indent="-227329">
              <a:lnSpc>
                <a:spcPts val="188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ree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shown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209038"/>
            <a:ext cx="3030855" cy="485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endParaRPr baseline="-16666" sz="1500">
              <a:latin typeface="Cambria Math"/>
              <a:cs typeface="Cambria Math"/>
            </a:endParaRPr>
          </a:p>
          <a:p>
            <a:pPr algn="r" marL="239395" marR="33020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0545" y="2209038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1867" y="5006975"/>
            <a:ext cx="278955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rev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rse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bias of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0">
                <a:latin typeface="Times New Roman"/>
                <a:cs typeface="Times New Roman"/>
              </a:rPr>
              <a:t>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854442"/>
            <a:ext cx="6886575" cy="1076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81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4: </a:t>
            </a:r>
            <a:r>
              <a:rPr dirty="0" smtClean="0" sz="1200" spc="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3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4.3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JT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5"/>
              </a:spcBef>
            </a:pPr>
            <a:endParaRPr sz="850"/>
          </a:p>
          <a:p>
            <a:pPr algn="ctr"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beta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165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range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20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200 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4351" y="9022283"/>
            <a:ext cx="92138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5180" y="9022283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</a:t>
            </a:r>
            <a:r>
              <a:rPr dirty="0" smtClean="0" sz="1400" spc="-20">
                <a:latin typeface="Cambria Math"/>
                <a:cs typeface="Cambria Math"/>
              </a:rPr>
              <a:t>q</a:t>
            </a:r>
            <a:r>
              <a:rPr dirty="0" smtClean="0" sz="1400" spc="0">
                <a:latin typeface="Cambria Math"/>
                <a:cs typeface="Cambria Math"/>
              </a:rPr>
              <a:t>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447" y="2770632"/>
            <a:ext cx="6128004" cy="2232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0144" y="6638543"/>
            <a:ext cx="3209544" cy="2340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37642"/>
            <a:ext cx="6882765" cy="954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referr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brid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 i="1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ℎ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50" spc="-15">
                <a:latin typeface="Cambria Math"/>
                <a:cs typeface="Cambria Math"/>
              </a:rPr>
              <a:t>,</a:t>
            </a:r>
            <a:r>
              <a:rPr dirty="0" smtClean="0" sz="145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5"/>
              </a:spcBef>
              <a:buFont typeface="Wingdings"/>
              <a:buChar char=""/>
            </a:pPr>
            <a:endParaRPr sz="500"/>
          </a:p>
          <a:p>
            <a:pPr algn="ctr" marR="508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ℎ</a:t>
            </a:r>
            <a:r>
              <a:rPr dirty="0" smtClean="0" sz="1000" spc="45">
                <a:latin typeface="Cambria Math"/>
                <a:cs typeface="Cambria Math"/>
              </a:rPr>
              <a:t>F</a:t>
            </a:r>
            <a:r>
              <a:rPr dirty="0" smtClean="0" sz="1000" spc="55">
                <a:latin typeface="Cambria Math"/>
                <a:cs typeface="Cambria Math"/>
              </a:rPr>
              <a:t>E</a:t>
            </a:r>
            <a:r>
              <a:rPr dirty="0" smtClean="0" sz="1000" spc="5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DC</a:t>
            </a:r>
            <a:endParaRPr sz="1000">
              <a:latin typeface="Cambria Math"/>
              <a:cs typeface="Cambria Math"/>
            </a:endParaRPr>
          </a:p>
          <a:p>
            <a:pPr marL="239395" indent="-227329">
              <a:lnSpc>
                <a:spcPts val="1585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lpha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179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algn="ctr" marL="513080">
              <a:lnSpc>
                <a:spcPct val="100000"/>
              </a:lnSpc>
              <a:spcBef>
                <a:spcPts val="20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1903" y="1276350"/>
            <a:ext cx="61150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𝐼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6704" y="1482597"/>
            <a:ext cx="10668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5">
                <a:latin typeface="Cambria Math"/>
                <a:cs typeface="Cambria Math"/>
              </a:rPr>
              <a:t>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72763" y="1403858"/>
            <a:ext cx="146608" cy="0"/>
          </a:xfrm>
          <a:custGeom>
            <a:avLst/>
            <a:gdLst/>
            <a:ahLst/>
            <a:cxnLst/>
            <a:rect l="l" t="t" r="r" b="b"/>
            <a:pathLst>
              <a:path w="146608" h="0">
                <a:moveTo>
                  <a:pt x="0" y="0"/>
                </a:moveTo>
                <a:lnTo>
                  <a:pt x="14660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628393"/>
            <a:ext cx="6885305" cy="1764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0.95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99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alwa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slig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less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7780" indent="-227329">
              <a:lnSpc>
                <a:spcPct val="110000"/>
              </a:lnSpc>
              <a:spcBef>
                <a:spcPts val="3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over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1"/>
              </a:spcBef>
            </a:pPr>
            <a:endParaRPr sz="750"/>
          </a:p>
          <a:p>
            <a:pPr marL="12700" marR="12700">
              <a:lnSpc>
                <a:spcPct val="1129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0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3.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4178" y="3694303"/>
            <a:ext cx="1117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5">
                <a:latin typeface="Cambria Math"/>
                <a:cs typeface="Cambria Math"/>
              </a:rPr>
              <a:t>B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0490" y="3615563"/>
            <a:ext cx="150875" cy="0"/>
          </a:xfrm>
          <a:custGeom>
            <a:avLst/>
            <a:gdLst/>
            <a:ahLst/>
            <a:cxnLst/>
            <a:rect l="l" t="t" r="r" b="b"/>
            <a:pathLst>
              <a:path w="150875" h="0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898775" y="3488054"/>
            <a:ext cx="86931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𝐼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0839" y="3352418"/>
            <a:ext cx="103695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91795" algn="l"/>
              </a:tabLst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	</a:t>
            </a:r>
            <a:r>
              <a:rPr dirty="0" smtClean="0" sz="1400" spc="60">
                <a:latin typeface="Cambria Math"/>
                <a:cs typeface="Cambria Math"/>
              </a:rPr>
              <a:t>3.65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81754" y="3606927"/>
            <a:ext cx="4724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50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03015" y="3615563"/>
            <a:ext cx="629716" cy="0"/>
          </a:xfrm>
          <a:custGeom>
            <a:avLst/>
            <a:gdLst/>
            <a:ahLst/>
            <a:cxnLst/>
            <a:rect l="l" t="t" r="r" b="b"/>
            <a:pathLst>
              <a:path w="629716" h="0">
                <a:moveTo>
                  <a:pt x="0" y="0"/>
                </a:moveTo>
                <a:lnTo>
                  <a:pt x="6297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70272" y="3488054"/>
            <a:ext cx="4051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3841622"/>
            <a:ext cx="6880225" cy="7956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0975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3.65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+ 50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3.70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239395" marR="12700" indent="-227329">
              <a:lnSpc>
                <a:spcPct val="1093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Tra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ode</a:t>
            </a:r>
            <a:r>
              <a:rPr dirty="0" smtClean="0" sz="1400" spc="1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view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cu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np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5304470"/>
            <a:ext cx="6886575" cy="3845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5096510">
              <a:lnSpc>
                <a:spcPct val="1658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5: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model</a:t>
            </a:r>
            <a:r>
              <a:rPr dirty="0" smtClean="0" sz="1200" spc="0">
                <a:latin typeface="Times New Roman"/>
                <a:cs typeface="Times New Roman"/>
              </a:rPr>
              <a:t> of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</a:t>
            </a:r>
            <a:r>
              <a:rPr dirty="0" smtClean="0" sz="1200" spc="0" i="1">
                <a:latin typeface="Times New Roman"/>
                <a:cs typeface="Times New Roman"/>
              </a:rPr>
              <a:t>npn </a:t>
            </a:r>
            <a:r>
              <a:rPr dirty="0" smtClean="0" sz="1200" spc="0">
                <a:latin typeface="Times New Roman"/>
                <a:cs typeface="Times New Roman"/>
              </a:rPr>
              <a:t>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27"/>
              </a:spcBef>
            </a:pPr>
            <a:endParaRPr sz="130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BJT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uit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5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dc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172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209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at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9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at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/>
          </a:p>
          <a:p>
            <a:pPr marL="397573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6: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93620" y="4661915"/>
            <a:ext cx="4393691" cy="1656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6971" y="6521195"/>
            <a:ext cx="3441191" cy="2447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8175"/>
            <a:ext cx="6885940" cy="9632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2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urce,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39395" marR="15240" indent="-227329">
              <a:lnSpc>
                <a:spcPct val="110000"/>
              </a:lnSpc>
              <a:spcBef>
                <a:spcPts val="2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2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3495" y="1396745"/>
            <a:ext cx="90170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4513" y="1396745"/>
            <a:ext cx="10680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709166"/>
            <a:ext cx="6552565" cy="175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irc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hoff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law,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323850">
              <a:lnSpc>
                <a:spcPct val="100000"/>
              </a:lnSpc>
              <a:spcBef>
                <a:spcPts val="240"/>
              </a:spcBef>
            </a:pP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42">
                <a:latin typeface="Cambria Math"/>
                <a:cs typeface="Cambria Math"/>
              </a:rPr>
              <a:t>B</a:t>
            </a:r>
            <a:r>
              <a:rPr dirty="0" smtClean="0" baseline="-34722" sz="1200" spc="142">
                <a:latin typeface="Cambria Math"/>
                <a:cs typeface="Cambria Math"/>
              </a:rPr>
              <a:t>  </a:t>
            </a:r>
            <a:r>
              <a:rPr dirty="0" smtClean="0" baseline="-34722" sz="12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law,</a:t>
            </a:r>
            <a:endParaRPr sz="1400">
              <a:latin typeface="Times New Roman"/>
              <a:cs typeface="Times New Roman"/>
            </a:endParaRPr>
          </a:p>
          <a:p>
            <a:pPr algn="ctr" marL="28765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42">
                <a:latin typeface="Cambria Math"/>
                <a:cs typeface="Cambria Math"/>
              </a:rPr>
              <a:t>B</a:t>
            </a:r>
            <a:r>
              <a:rPr dirty="0" smtClean="0" baseline="-34722" sz="1200" spc="142">
                <a:latin typeface="Cambria Math"/>
                <a:cs typeface="Cambria Math"/>
              </a:rPr>
              <a:t>  </a:t>
            </a:r>
            <a:r>
              <a:rPr dirty="0" smtClean="0" baseline="-34722" sz="12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mtClean="0" sz="1400">
                <a:latin typeface="Times New Roman"/>
                <a:cs typeface="Times New Roman"/>
              </a:rPr>
              <a:t>Su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42">
                <a:latin typeface="Cambria Math"/>
                <a:cs typeface="Cambria Math"/>
              </a:rPr>
              <a:t>B</a:t>
            </a:r>
            <a:r>
              <a:rPr dirty="0" smtClean="0" baseline="-34722" sz="1200" spc="142">
                <a:latin typeface="Cambria Math"/>
                <a:cs typeface="Cambria Math"/>
              </a:rPr>
              <a:t>  </a:t>
            </a:r>
            <a:r>
              <a:rPr dirty="0" smtClean="0" baseline="-34722" sz="1200" spc="-112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iel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L="325120">
              <a:lnSpc>
                <a:spcPct val="100000"/>
              </a:lnSpc>
              <a:spcBef>
                <a:spcPts val="39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So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5933" y="3564254"/>
            <a:ext cx="36068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8839" y="3465195"/>
            <a:ext cx="76136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BB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6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8586" y="3683127"/>
            <a:ext cx="1390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839" y="3770503"/>
            <a:ext cx="1117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5">
                <a:latin typeface="Cambria Math"/>
                <a:cs typeface="Cambria Math"/>
              </a:rPr>
              <a:t>B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61539" y="3691763"/>
            <a:ext cx="742188" cy="0"/>
          </a:xfrm>
          <a:custGeom>
            <a:avLst/>
            <a:gdLst/>
            <a:ahLst/>
            <a:cxnLst/>
            <a:rect l="l" t="t" r="r" b="b"/>
            <a:pathLst>
              <a:path w="742188" h="0">
                <a:moveTo>
                  <a:pt x="0" y="0"/>
                </a:moveTo>
                <a:lnTo>
                  <a:pt x="74218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206621" y="3564254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3914775"/>
            <a:ext cx="5052695" cy="1226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181737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</a:t>
            </a: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35">
                <a:latin typeface="Cambria Math"/>
                <a:cs typeface="Cambria Math"/>
              </a:rPr>
              <a:t>C</a:t>
            </a:r>
            <a:endParaRPr baseline="-34722" sz="1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182626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35">
                <a:latin typeface="Cambria Math"/>
                <a:cs typeface="Cambria Math"/>
              </a:rPr>
              <a:t>C</a:t>
            </a:r>
            <a:r>
              <a:rPr dirty="0" smtClean="0" baseline="-34722" sz="1200" spc="135">
                <a:latin typeface="Cambria Math"/>
                <a:cs typeface="Cambria Math"/>
              </a:rPr>
              <a:t>  </a:t>
            </a:r>
            <a:r>
              <a:rPr dirty="0" smtClean="0" baseline="-34722" sz="12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mtClean="0" sz="140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5642" y="5158613"/>
            <a:ext cx="135509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3884" y="5158613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5394833"/>
            <a:ext cx="4525010" cy="461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165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reve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5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0882" y="5908421"/>
            <a:ext cx="124333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C</a:t>
            </a:r>
            <a:r>
              <a:rPr dirty="0" smtClean="0" sz="1000" spc="65">
                <a:latin typeface="Cambria Math"/>
                <a:cs typeface="Cambria Math"/>
              </a:rPr>
              <a:t>B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C</a:t>
            </a:r>
            <a:r>
              <a:rPr dirty="0" smtClean="0" sz="1000" spc="60">
                <a:latin typeface="Cambria Math"/>
                <a:cs typeface="Cambria Math"/>
              </a:rPr>
              <a:t>E</a:t>
            </a:r>
            <a:r>
              <a:rPr dirty="0" smtClean="0" sz="1000" spc="60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97121" y="5871845"/>
            <a:ext cx="10680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500" y="6161466"/>
            <a:ext cx="6885940" cy="1908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1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172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9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has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50.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3"/>
              </a:spcBef>
            </a:pPr>
            <a:endParaRPr sz="1000"/>
          </a:p>
          <a:p>
            <a:pPr algn="ctr" marR="505459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0"/>
              </a:spcBef>
            </a:pPr>
            <a:endParaRPr sz="1100"/>
          </a:p>
          <a:p>
            <a:pPr marL="12700" marR="3843654">
              <a:lnSpc>
                <a:spcPct val="1104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Cal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00" y="8202421"/>
            <a:ext cx="3587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328" y="8103361"/>
            <a:ext cx="76073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BB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6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7076" y="8321293"/>
            <a:ext cx="1390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8328" y="8408669"/>
            <a:ext cx="1117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5">
                <a:latin typeface="Cambria Math"/>
                <a:cs typeface="Cambria Math"/>
              </a:rPr>
              <a:t>B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0028" y="8329930"/>
            <a:ext cx="742188" cy="0"/>
          </a:xfrm>
          <a:custGeom>
            <a:avLst/>
            <a:gdLst/>
            <a:ahLst/>
            <a:cxnLst/>
            <a:rect l="l" t="t" r="r" b="b"/>
            <a:pathLst>
              <a:path w="742188" h="0">
                <a:moveTo>
                  <a:pt x="0" y="0"/>
                </a:moveTo>
                <a:lnTo>
                  <a:pt x="74218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813814" y="8329930"/>
            <a:ext cx="836980" cy="0"/>
          </a:xfrm>
          <a:custGeom>
            <a:avLst/>
            <a:gdLst/>
            <a:ahLst/>
            <a:cxnLst/>
            <a:rect l="l" t="t" r="r" b="b"/>
            <a:pathLst>
              <a:path w="836980" h="0">
                <a:moveTo>
                  <a:pt x="0" y="0"/>
                </a:moveTo>
                <a:lnTo>
                  <a:pt x="83698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19758" y="8202421"/>
            <a:ext cx="18211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80770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430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01114" y="8066785"/>
            <a:ext cx="8655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94661" y="8321293"/>
            <a:ext cx="477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500" y="8554466"/>
            <a:ext cx="3388995" cy="7315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165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430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-1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64.5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64.5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430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64.9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Times New Roman"/>
                <a:cs typeface="Times New Roman"/>
              </a:rPr>
              <a:t>So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209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863" y="1728216"/>
            <a:ext cx="4197096" cy="2159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776727" y="4369308"/>
            <a:ext cx="4593335" cy="3310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3992"/>
            <a:ext cx="6885940" cy="1912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635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.5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)(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6.45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3.55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ctr" marL="127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3.55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2.85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 algn="ctr" marL="12700" marR="12700" indent="-2540">
              <a:lnSpc>
                <a:spcPct val="111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4-</a:t>
            </a:r>
            <a:r>
              <a:rPr dirty="0" smtClean="0" sz="1400" spc="5" b="1">
                <a:latin typeface="Times New Roman"/>
                <a:cs typeface="Times New Roman"/>
              </a:rPr>
              <a:t>3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8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Cambria Math"/>
                <a:cs typeface="Cambria Math"/>
              </a:rPr>
              <a:t> 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100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5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155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887342"/>
            <a:ext cx="688276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  <a:tabLst>
                <a:tab pos="788670" algn="l"/>
              </a:tabLst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	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9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165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9.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304" y="5089271"/>
            <a:ext cx="75692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10">
                <a:latin typeface="Times New Roman"/>
                <a:cs typeface="Times New Roman"/>
              </a:rPr>
              <a:t>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650226"/>
            <a:ext cx="6885940" cy="1436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14046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  <a:p>
            <a:pPr marL="239395" marR="15240" indent="-227329">
              <a:lnSpc>
                <a:spcPct val="110700"/>
              </a:lnSpc>
              <a:spcBef>
                <a:spcPts val="4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utoff: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cu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ze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o.</a:t>
            </a:r>
            <a:endParaRPr sz="1400">
              <a:latin typeface="Times New Roman"/>
              <a:cs typeface="Times New Roman"/>
            </a:endParaRPr>
          </a:p>
          <a:p>
            <a:pPr lvl="1" marL="469900" marR="12700" indent="-229235">
              <a:lnSpc>
                <a:spcPct val="110700"/>
              </a:lnSpc>
              <a:spcBef>
                <a:spcPts val="2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ount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nt,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217">
                <a:latin typeface="Cambria Math"/>
                <a:cs typeface="Cambria Math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due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3845" indent="-271780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28384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off,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672" y="5320284"/>
            <a:ext cx="2069591" cy="1920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2387925"/>
            <a:ext cx="6885305" cy="1988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90500" marR="190500" indent="0">
              <a:lnSpc>
                <a:spcPct val="1032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10: Cutof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: </a:t>
            </a:r>
            <a:r>
              <a:rPr dirty="0" smtClean="0" sz="1200" spc="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tor 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217">
                <a:latin typeface="Cambria Math"/>
                <a:cs typeface="Cambria Math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) is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small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usu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ted.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mitt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jun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4"/>
              </a:spcBef>
            </a:pPr>
            <a:endParaRPr sz="600"/>
          </a:p>
          <a:p>
            <a:pPr algn="just" marL="239395" marR="13335" indent="-227329">
              <a:lnSpc>
                <a:spcPct val="1119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Satu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114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165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95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 acr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5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L="239395" indent="-227329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its 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value,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20">
                <a:latin typeface="Cambria Math"/>
                <a:cs typeface="Cambria Math"/>
              </a:rPr>
              <a:t>E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sa</a:t>
            </a:r>
            <a:r>
              <a:rPr dirty="0" smtClean="0" baseline="-16666" sz="1500" spc="52">
                <a:latin typeface="Cambria Math"/>
                <a:cs typeface="Cambria Math"/>
              </a:rPr>
              <a:t>t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239395" marR="13335">
              <a:lnSpc>
                <a:spcPct val="111400"/>
              </a:lnSpc>
              <a:spcBef>
                <a:spcPts val="204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no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point 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165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714647"/>
            <a:ext cx="6885940" cy="2507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19380" marR="120650" indent="0">
              <a:lnSpc>
                <a:spcPct val="1057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11: 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tion: As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inc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due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 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50">
                <a:latin typeface="Cambria Math"/>
                <a:cs typeface="Cambria Math"/>
              </a:rPr>
              <a:t>�</a:t>
            </a:r>
            <a:r>
              <a:rPr dirty="0" smtClean="0" baseline="-16339" sz="1275" spc="75">
                <a:latin typeface="Cambria Math"/>
                <a:cs typeface="Cambria Math"/>
              </a:rPr>
              <a:t>B</a:t>
            </a:r>
            <a:r>
              <a:rPr dirty="0" smtClean="0" baseline="-16339" sz="1275" spc="142">
                <a:latin typeface="Cambria Math"/>
                <a:cs typeface="Cambria Math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,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lso 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due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to</a:t>
            </a:r>
            <a:r>
              <a:rPr dirty="0" smtClean="0" sz="1200" spc="0">
                <a:latin typeface="Times New Roman"/>
                <a:cs typeface="Times New Roman"/>
              </a:rPr>
              <a:t> the in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volt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 dr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ross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𝑅</a:t>
            </a:r>
            <a:r>
              <a:rPr dirty="0" smtClean="0" baseline="-16339" sz="1275" spc="150">
                <a:latin typeface="Cambria Math"/>
                <a:cs typeface="Cambria Math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 the t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nsistor 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satu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tion,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 incr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no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fu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ther</a:t>
            </a:r>
            <a:r>
              <a:rPr dirty="0" smtClean="0" sz="1200" spc="0">
                <a:latin typeface="Times New Roman"/>
                <a:cs typeface="Times New Roman"/>
              </a:rPr>
              <a:t> re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rd</a:t>
            </a:r>
            <a:r>
              <a:rPr dirty="0" smtClean="0" sz="1200" spc="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 of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urt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in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se in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.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mitt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 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oll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tor junctio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bias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6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39395" marR="1841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C </a:t>
            </a:r>
            <a:r>
              <a:rPr dirty="0" smtClean="0" sz="1400" spc="1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Load 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off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C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sa</a:t>
            </a:r>
            <a:r>
              <a:rPr dirty="0" smtClean="0" baseline="-16666" sz="1500" spc="52">
                <a:latin typeface="Cambria Math"/>
                <a:cs typeface="Cambria Math"/>
              </a:rPr>
              <a:t>t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20">
                <a:latin typeface="Cambria Math"/>
                <a:cs typeface="Cambria Math"/>
              </a:rPr>
              <a:t>E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sa</a:t>
            </a:r>
            <a:r>
              <a:rPr dirty="0" smtClean="0" baseline="-16666" sz="1500" spc="67">
                <a:latin typeface="Cambria Math"/>
                <a:cs typeface="Cambria Math"/>
              </a:rPr>
              <a:t>t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09300"/>
              </a:lnSpc>
              <a:spcBef>
                <a:spcPts val="21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ti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3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,</a:t>
            </a:r>
            <a:r>
              <a:rPr dirty="0" smtClean="0" sz="1400" spc="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1472" y="336804"/>
            <a:ext cx="3921252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77923" y="4408932"/>
            <a:ext cx="4483608" cy="2304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3676" y="3954779"/>
            <a:ext cx="3936491" cy="208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1115821"/>
            <a:ext cx="2115185" cy="1066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12: DC lo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ine on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ct val="158700"/>
              </a:lnSpc>
              <a:spcBef>
                <a:spcPts val="5"/>
              </a:spcBef>
            </a:pPr>
            <a:r>
              <a:rPr dirty="0" smtClean="0" sz="120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mi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oll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istic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urv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illustr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off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0">
                <a:latin typeface="Times New Roman"/>
                <a:cs typeface="Times New Roman"/>
              </a:rPr>
              <a:t> 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tur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onditions.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731895"/>
            <a:ext cx="6881495" cy="1147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5" b="1">
                <a:latin typeface="Times New Roman"/>
                <a:cs typeface="Times New Roman"/>
              </a:rPr>
              <a:t>–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04">
                <a:latin typeface="Cambria Math"/>
                <a:cs typeface="Cambria Math"/>
              </a:rPr>
              <a:t>E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75">
                <a:latin typeface="Cambria Math"/>
                <a:cs typeface="Cambria Math"/>
              </a:rPr>
              <a:t>sat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0.2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1"/>
              </a:spcBef>
            </a:pPr>
            <a:endParaRPr sz="1100"/>
          </a:p>
          <a:p>
            <a:pPr algn="ctr" marR="19621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sa</a:t>
            </a:r>
            <a:r>
              <a:rPr dirty="0" smtClean="0" baseline="-16666" sz="1500" spc="52">
                <a:latin typeface="Cambria Math"/>
                <a:cs typeface="Cambria Math"/>
              </a:rPr>
              <a:t>t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5144896"/>
            <a:ext cx="64071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65">
                <a:latin typeface="Cambria Math"/>
                <a:cs typeface="Cambria Math"/>
              </a:rPr>
              <a:t>C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50">
                <a:latin typeface="Cambria Math"/>
                <a:cs typeface="Cambria Math"/>
              </a:rPr>
              <a:t>sat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744" y="5005959"/>
            <a:ext cx="102743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C</a:t>
            </a:r>
            <a:r>
              <a:rPr dirty="0" smtClean="0" sz="1000" spc="60">
                <a:latin typeface="Cambria Math"/>
                <a:cs typeface="Cambria Math"/>
              </a:rPr>
              <a:t>C</a:t>
            </a:r>
            <a:r>
              <a:rPr dirty="0" smtClean="0" sz="1000" spc="60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C</a:t>
            </a:r>
            <a:r>
              <a:rPr dirty="0" smtClean="0" sz="1000" spc="80">
                <a:latin typeface="Cambria Math"/>
                <a:cs typeface="Cambria Math"/>
              </a:rPr>
              <a:t>E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55">
                <a:latin typeface="Cambria Math"/>
                <a:cs typeface="Cambria Math"/>
              </a:rPr>
              <a:t>sa</a:t>
            </a:r>
            <a:r>
              <a:rPr dirty="0" smtClean="0" sz="1000" spc="35">
                <a:latin typeface="Cambria Math"/>
                <a:cs typeface="Cambria Math"/>
              </a:rPr>
              <a:t>t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4602" y="5227192"/>
            <a:ext cx="1390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5854" y="5314569"/>
            <a:ext cx="10541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0">
                <a:latin typeface="Cambria Math"/>
                <a:cs typeface="Cambria Math"/>
              </a:rPr>
              <a:t>C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0444" y="5235575"/>
            <a:ext cx="1010411" cy="0"/>
          </a:xfrm>
          <a:custGeom>
            <a:avLst/>
            <a:gdLst/>
            <a:ahLst/>
            <a:cxnLst/>
            <a:rect l="l" t="t" r="r" b="b"/>
            <a:pathLst>
              <a:path w="1010412" h="0">
                <a:moveTo>
                  <a:pt x="0" y="0"/>
                </a:moveTo>
                <a:lnTo>
                  <a:pt x="101041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166873" y="5108066"/>
            <a:ext cx="1587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9754" y="4972430"/>
            <a:ext cx="9626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74163" y="5227192"/>
            <a:ext cx="5143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62454" y="5235575"/>
            <a:ext cx="936040" cy="0"/>
          </a:xfrm>
          <a:custGeom>
            <a:avLst/>
            <a:gdLst/>
            <a:ahLst/>
            <a:cxnLst/>
            <a:rect l="l" t="t" r="r" b="b"/>
            <a:pathLst>
              <a:path w="936040" h="0">
                <a:moveTo>
                  <a:pt x="0" y="0"/>
                </a:moveTo>
                <a:lnTo>
                  <a:pt x="93604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120444" y="5705221"/>
            <a:ext cx="486156" cy="0"/>
          </a:xfrm>
          <a:custGeom>
            <a:avLst/>
            <a:gdLst/>
            <a:ahLst/>
            <a:cxnLst/>
            <a:rect l="l" t="t" r="r" b="b"/>
            <a:pathLst>
              <a:path w="486156" h="0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500" y="5577713"/>
            <a:ext cx="3739515" cy="671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C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75">
                <a:latin typeface="Cambria Math"/>
                <a:cs typeface="Cambria Math"/>
              </a:rPr>
              <a:t>sat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1.0</a:t>
            </a:r>
            <a:r>
              <a:rPr dirty="0" smtClean="0" baseline="-37698" sz="2100" spc="7">
                <a:latin typeface="Cambria Math"/>
                <a:cs typeface="Cambria Math"/>
              </a:rPr>
              <a:t> </a:t>
            </a:r>
            <a:r>
              <a:rPr dirty="0" smtClean="0" baseline="-37698" sz="2100" spc="-7">
                <a:latin typeface="Cambria Math"/>
                <a:cs typeface="Cambria Math"/>
              </a:rPr>
              <a:t>k</a:t>
            </a:r>
            <a:r>
              <a:rPr dirty="0" smtClean="0" baseline="-37698" sz="2100" spc="0">
                <a:latin typeface="Cambria Math"/>
                <a:cs typeface="Cambria Math"/>
              </a:rPr>
              <a:t>Ω</a:t>
            </a:r>
            <a:r>
              <a:rPr dirty="0" smtClean="0" baseline="-37698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31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see if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C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sa</a:t>
            </a:r>
            <a:r>
              <a:rPr dirty="0" smtClean="0" baseline="-16666" sz="1500" spc="67">
                <a:latin typeface="Cambria Math"/>
                <a:cs typeface="Cambria Math"/>
              </a:rPr>
              <a:t>t</a:t>
            </a:r>
            <a:r>
              <a:rPr dirty="0" smtClean="0" baseline="-16666" sz="1500" spc="7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1084" y="5442077"/>
            <a:ext cx="4076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9.8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46705" y="6476872"/>
            <a:ext cx="3587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29610" y="6377813"/>
            <a:ext cx="76136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BB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6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97835" y="6595744"/>
            <a:ext cx="1390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09086" y="6683120"/>
            <a:ext cx="1117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5">
                <a:latin typeface="Cambria Math"/>
                <a:cs typeface="Cambria Math"/>
              </a:rPr>
              <a:t>B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42310" y="6604380"/>
            <a:ext cx="742188" cy="0"/>
          </a:xfrm>
          <a:custGeom>
            <a:avLst/>
            <a:gdLst/>
            <a:ahLst/>
            <a:cxnLst/>
            <a:rect l="l" t="t" r="r" b="b"/>
            <a:pathLst>
              <a:path w="742188" h="0">
                <a:moveTo>
                  <a:pt x="0" y="0"/>
                </a:moveTo>
                <a:lnTo>
                  <a:pt x="74218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716146" y="6604380"/>
            <a:ext cx="836980" cy="0"/>
          </a:xfrm>
          <a:custGeom>
            <a:avLst/>
            <a:gdLst/>
            <a:ahLst/>
            <a:cxnLst/>
            <a:rect l="l" t="t" r="r" b="b"/>
            <a:pathLst>
              <a:path w="836980" h="0">
                <a:moveTo>
                  <a:pt x="0" y="0"/>
                </a:moveTo>
                <a:lnTo>
                  <a:pt x="83698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522090" y="6476872"/>
            <a:ext cx="190563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79500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0.23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3446" y="6341236"/>
            <a:ext cx="86486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96995" y="6595744"/>
            <a:ext cx="477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6831965"/>
            <a:ext cx="6885940" cy="2112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3421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165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50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.23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11.5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 algn="just" marL="12700" marR="12700">
              <a:lnSpc>
                <a:spcPct val="1155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165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C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sa</a:t>
            </a:r>
            <a:r>
              <a:rPr dirty="0" smtClean="0" baseline="-16666" sz="1500" spc="67">
                <a:latin typeface="Cambria Math"/>
                <a:cs typeface="Cambria Math"/>
              </a:rPr>
              <a:t>t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tu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d,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11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algn="just" marL="239395" marR="1397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um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Trans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ike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nic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3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rer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55620" y="335279"/>
            <a:ext cx="4320539" cy="3384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3591" y="5398008"/>
            <a:ext cx="3838956" cy="215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9607"/>
            <a:ext cx="6885940" cy="9861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endParaRPr baseline="-16666" sz="15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315" y="1514093"/>
            <a:ext cx="35242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4219" y="1407414"/>
            <a:ext cx="57404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3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70">
                <a:latin typeface="Cambria Math"/>
                <a:cs typeface="Cambria Math"/>
              </a:rPr>
              <a:t>ma</a:t>
            </a:r>
            <a:r>
              <a:rPr dirty="0" smtClean="0" sz="1000" spc="55">
                <a:latin typeface="Cambria Math"/>
                <a:cs typeface="Cambria Math"/>
              </a:rPr>
              <a:t>x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3571" y="1632966"/>
            <a:ext cx="1371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0439" y="1720342"/>
            <a:ext cx="18542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5">
                <a:latin typeface="Cambria Math"/>
                <a:cs typeface="Cambria Math"/>
              </a:rPr>
              <a:t>CE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6919" y="1641601"/>
            <a:ext cx="555040" cy="0"/>
          </a:xfrm>
          <a:custGeom>
            <a:avLst/>
            <a:gdLst/>
            <a:ahLst/>
            <a:cxnLst/>
            <a:rect l="l" t="t" r="r" b="b"/>
            <a:pathLst>
              <a:path w="555040" h="0">
                <a:moveTo>
                  <a:pt x="0" y="0"/>
                </a:moveTo>
                <a:lnTo>
                  <a:pt x="55504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73100" y="1971293"/>
            <a:ext cx="658304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9235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2927" y="2332481"/>
            <a:ext cx="46545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0607" y="2225802"/>
            <a:ext cx="57404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3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70">
                <a:latin typeface="Cambria Math"/>
                <a:cs typeface="Cambria Math"/>
              </a:rPr>
              <a:t>ma</a:t>
            </a:r>
            <a:r>
              <a:rPr dirty="0" smtClean="0" sz="1000" spc="55">
                <a:latin typeface="Cambria Math"/>
                <a:cs typeface="Cambria Math"/>
              </a:rPr>
              <a:t>x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6346" y="2451354"/>
            <a:ext cx="933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02989" y="2538730"/>
            <a:ext cx="10541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0">
                <a:latin typeface="Cambria Math"/>
                <a:cs typeface="Cambria Math"/>
              </a:rPr>
              <a:t>C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53307" y="2459989"/>
            <a:ext cx="555040" cy="0"/>
          </a:xfrm>
          <a:custGeom>
            <a:avLst/>
            <a:gdLst/>
            <a:ahLst/>
            <a:cxnLst/>
            <a:rect l="l" t="t" r="r" b="b"/>
            <a:pathLst>
              <a:path w="555040" h="0">
                <a:moveTo>
                  <a:pt x="0" y="0"/>
                </a:moveTo>
                <a:lnTo>
                  <a:pt x="55504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500" y="2753106"/>
            <a:ext cx="6884034" cy="824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5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1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curr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22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9110" y="3707510"/>
            <a:ext cx="35242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15539" y="3600830"/>
            <a:ext cx="57213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3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D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70">
                <a:latin typeface="Cambria Math"/>
                <a:cs typeface="Cambria Math"/>
              </a:rPr>
              <a:t>ma</a:t>
            </a:r>
            <a:r>
              <a:rPr dirty="0" smtClean="0" sz="1000" spc="55">
                <a:latin typeface="Cambria Math"/>
                <a:cs typeface="Cambria Math"/>
              </a:rPr>
              <a:t>x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64891" y="3826383"/>
            <a:ext cx="1371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51758" y="3913759"/>
            <a:ext cx="18542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5">
                <a:latin typeface="Cambria Math"/>
                <a:cs typeface="Cambria Math"/>
              </a:rPr>
              <a:t>CE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28239" y="3835019"/>
            <a:ext cx="554736" cy="0"/>
          </a:xfrm>
          <a:custGeom>
            <a:avLst/>
            <a:gdLst/>
            <a:ahLst/>
            <a:cxnLst/>
            <a:rect l="l" t="t" r="r" b="b"/>
            <a:pathLst>
              <a:path w="554736" h="0">
                <a:moveTo>
                  <a:pt x="0" y="0"/>
                </a:moveTo>
                <a:lnTo>
                  <a:pt x="55473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714622" y="3835019"/>
            <a:ext cx="646480" cy="0"/>
          </a:xfrm>
          <a:custGeom>
            <a:avLst/>
            <a:gdLst/>
            <a:ahLst/>
            <a:cxnLst/>
            <a:rect l="l" t="t" r="r" b="b"/>
            <a:pathLst>
              <a:path w="646480" h="0">
                <a:moveTo>
                  <a:pt x="0" y="0"/>
                </a:moveTo>
                <a:lnTo>
                  <a:pt x="64648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519042" y="3707510"/>
            <a:ext cx="171703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90269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41.7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01922" y="3571875"/>
            <a:ext cx="6724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250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mW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01566" y="3826383"/>
            <a:ext cx="2717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4032062"/>
            <a:ext cx="6887209" cy="1385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335">
              <a:lnSpc>
                <a:spcPct val="113599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9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C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ex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0"/>
              </a:spcBef>
            </a:pPr>
            <a:endParaRPr sz="800"/>
          </a:p>
          <a:p>
            <a:pPr algn="just" marL="12700" marR="12700">
              <a:lnSpc>
                <a:spcPct val="1226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20">
                <a:latin typeface="Cambria Math"/>
                <a:cs typeface="Cambria Math"/>
              </a:rPr>
              <a:t>E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C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67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CC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g.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xce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5868289"/>
            <a:ext cx="3750945" cy="7823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4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6"/>
              </a:spcBef>
            </a:pPr>
            <a:endParaRPr sz="650"/>
          </a:p>
          <a:p>
            <a:pPr marL="12700" marR="1407160">
              <a:lnSpc>
                <a:spcPct val="1114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500" y="6860920"/>
            <a:ext cx="3587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7328" y="6761860"/>
            <a:ext cx="76073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BB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6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7076" y="6979792"/>
            <a:ext cx="1390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08328" y="7067168"/>
            <a:ext cx="1117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65">
                <a:latin typeface="Cambria Math"/>
                <a:cs typeface="Cambria Math"/>
              </a:rPr>
              <a:t>B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0028" y="6988429"/>
            <a:ext cx="742188" cy="0"/>
          </a:xfrm>
          <a:custGeom>
            <a:avLst/>
            <a:gdLst/>
            <a:ahLst/>
            <a:cxnLst/>
            <a:rect l="l" t="t" r="r" b="b"/>
            <a:pathLst>
              <a:path w="742188" h="0">
                <a:moveTo>
                  <a:pt x="0" y="0"/>
                </a:moveTo>
                <a:lnTo>
                  <a:pt x="74218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813814" y="6988429"/>
            <a:ext cx="836980" cy="0"/>
          </a:xfrm>
          <a:custGeom>
            <a:avLst/>
            <a:gdLst/>
            <a:ahLst/>
            <a:cxnLst/>
            <a:rect l="l" t="t" r="r" b="b"/>
            <a:pathLst>
              <a:path w="836980" h="0">
                <a:moveTo>
                  <a:pt x="0" y="0"/>
                </a:moveTo>
                <a:lnTo>
                  <a:pt x="83698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619758" y="6860920"/>
            <a:ext cx="18199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80770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195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μ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01114" y="6725284"/>
            <a:ext cx="8655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94661" y="6979792"/>
            <a:ext cx="477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4500" y="7291069"/>
            <a:ext cx="6885940" cy="1648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μA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19.5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C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165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35">
                <a:latin typeface="Cambria Math"/>
                <a:cs typeface="Cambria Math"/>
              </a:rPr>
              <a:t>C</a:t>
            </a:r>
            <a:r>
              <a:rPr dirty="0" smtClean="0" baseline="-34722" sz="1200" spc="135">
                <a:latin typeface="Cambria Math"/>
                <a:cs typeface="Cambria Math"/>
              </a:rPr>
              <a:t>  </a:t>
            </a:r>
            <a:r>
              <a:rPr dirty="0" smtClean="0" baseline="-34722" sz="12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19.5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19.5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04">
                <a:latin typeface="Cambria Math"/>
                <a:cs typeface="Cambria Math"/>
              </a:rPr>
              <a:t>E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R="9525">
              <a:lnSpc>
                <a:spcPct val="100000"/>
              </a:lnSpc>
              <a:spcBef>
                <a:spcPts val="42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35">
                <a:latin typeface="Cambria Math"/>
                <a:cs typeface="Cambria Math"/>
              </a:rPr>
              <a:t>C</a:t>
            </a:r>
            <a:r>
              <a:rPr dirty="0" smtClean="0" baseline="-34722" sz="1200" spc="135">
                <a:latin typeface="Cambria Math"/>
                <a:cs typeface="Cambria Math"/>
              </a:rPr>
              <a:t>  </a:t>
            </a:r>
            <a:r>
              <a:rPr dirty="0" smtClean="0" baseline="-34722" sz="12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CE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4500" y="8929319"/>
            <a:ext cx="259079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10613" y="8929319"/>
            <a:ext cx="3936365" cy="272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97">
                <a:latin typeface="Cambria Math"/>
                <a:cs typeface="Cambria Math"/>
              </a:rPr>
              <a:t>C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04">
                <a:latin typeface="Cambria Math"/>
                <a:cs typeface="Cambria Math"/>
              </a:rPr>
              <a:t>E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35">
                <a:latin typeface="Cambria Math"/>
                <a:cs typeface="Cambria Math"/>
              </a:rPr>
              <a:t>C</a:t>
            </a:r>
            <a:r>
              <a:rPr dirty="0" smtClean="0" baseline="-34722" sz="1200" spc="135">
                <a:latin typeface="Cambria Math"/>
                <a:cs typeface="Cambria Math"/>
              </a:rPr>
              <a:t>  </a:t>
            </a:r>
            <a:r>
              <a:rPr dirty="0" smtClean="0" baseline="-34722" sz="12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19.5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34.5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93669"/>
            <a:ext cx="6886575" cy="88036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43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baseline="-16666" sz="1500" spc="-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34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der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04">
                <a:latin typeface="Cambria Math"/>
                <a:cs typeface="Cambria Math"/>
              </a:rPr>
              <a:t>E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67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D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xce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395"/>
              </a:spcBef>
            </a:pP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04">
                <a:latin typeface="Cambria Math"/>
                <a:cs typeface="Cambria Math"/>
              </a:rPr>
              <a:t>E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9.5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293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mW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28"/>
              </a:spcBef>
            </a:pPr>
            <a:endParaRPr sz="800"/>
          </a:p>
          <a:p>
            <a:pPr marL="12700" marR="12700">
              <a:lnSpc>
                <a:spcPct val="122100"/>
              </a:lnSpc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 </a:t>
            </a:r>
            <a:r>
              <a:rPr dirty="0" smtClean="0" baseline="-16666" sz="1500" spc="-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ot</a:t>
            </a:r>
            <a:r>
              <a:rPr dirty="0" smtClean="0" sz="1400" spc="14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 </a:t>
            </a:r>
            <a:r>
              <a:rPr dirty="0" smtClean="0" sz="14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34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20">
                <a:latin typeface="Cambria Math"/>
                <a:cs typeface="Cambria Math"/>
              </a:rPr>
              <a:t>E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�𝐚𝐱)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wi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eded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ply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mtClean="0" sz="140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0"/>
              </a:spcBef>
            </a:pPr>
            <a:endParaRPr sz="650"/>
          </a:p>
          <a:p>
            <a:pPr marL="239395" marR="13970" indent="-227329">
              <a:lnSpc>
                <a:spcPct val="121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ing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𝑷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�𝐚𝐱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9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spec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°C.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°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22225">
              <a:lnSpc>
                <a:spcPct val="109300"/>
              </a:lnSpc>
              <a:spcBef>
                <a:spcPts val="204"/>
              </a:spcBef>
            </a:pPr>
            <a:r>
              <a:rPr dirty="0" smtClean="0" sz="1400">
                <a:latin typeface="Times New Roman"/>
                <a:cs typeface="Times New Roman"/>
              </a:rPr>
              <a:t>For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/°C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each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ee 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/>
          </a:p>
          <a:p>
            <a:pPr marL="12700" marR="13970">
              <a:lnSpc>
                <a:spcPct val="124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7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67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 </a:t>
            </a:r>
            <a:r>
              <a:rPr dirty="0" smtClean="0" baseline="-16666" sz="1500" spc="-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25°C.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/°C.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0°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405"/>
              </a:spcBef>
            </a:pPr>
            <a:r>
              <a:rPr dirty="0" smtClean="0" sz="1400">
                <a:latin typeface="Cambria Math"/>
                <a:cs typeface="Cambria Math"/>
              </a:rPr>
              <a:t>Δ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W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°C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0°C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25°C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W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°</a:t>
            </a:r>
            <a:r>
              <a:rPr dirty="0" smtClean="0" sz="1400" spc="-15">
                <a:latin typeface="Cambria Math"/>
                <a:cs typeface="Cambria Math"/>
              </a:rPr>
              <a:t>C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°C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mW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ma</a:t>
            </a:r>
            <a:r>
              <a:rPr dirty="0" smtClean="0" baseline="-16666" sz="1500" spc="82">
                <a:latin typeface="Cambria Math"/>
                <a:cs typeface="Cambria Math"/>
              </a:rPr>
              <a:t>x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0°C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W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W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775</a:t>
            </a:r>
            <a:r>
              <a:rPr dirty="0" smtClean="0" sz="1400" spc="-5">
                <a:latin typeface="Cambria Math"/>
                <a:cs typeface="Cambria Math"/>
              </a:rPr>
              <a:t> mW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9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4.4 The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JT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an </a:t>
            </a:r>
            <a:r>
              <a:rPr dirty="0" smtClean="0" sz="1400" spc="-25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plifier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1"/>
              </a:spcBef>
            </a:pPr>
            <a:endParaRPr sz="750"/>
          </a:p>
          <a:p>
            <a:pPr marL="239395" marR="1714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plific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creas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or pro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lea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BJT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exh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algn="just" lvl="1" marL="469900" marR="13970" indent="-229235">
              <a:lnSpc>
                <a:spcPct val="1104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near)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sly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due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BC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39395" marR="17145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C 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 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 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Q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75"/>
              </a:spcBef>
            </a:pPr>
            <a:r>
              <a:rPr dirty="0" smtClean="0" sz="140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bo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3970" indent="-227329">
              <a:lnSpc>
                <a:spcPct val="1107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lic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𝑉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ule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valu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39395" marR="19050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unl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ise.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a dc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 cu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voltage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pt.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ic)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172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209">
                <a:latin typeface="Cambria Math"/>
                <a:cs typeface="Cambria Math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baseline="-16666" sz="1500" spc="-1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2021-11-06T12:12:51Z</dcterms:created>
  <dcterms:modified xsi:type="dcterms:W3CDTF">2021-11-06T12:12:51Z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2020-05-14T00:00:00Z</vt:filetime>
  </property>
  <property fmtid="{D5CDD505-2E9C-101B-9397-08002B2CF9AE}" pid="3" name="LastSaved">
    <vt:filetime>2021-11-06T00:00:00Z</vt:filetime>
  </property>
</Properties>
</file>